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1"/>
  </p:handoutMasterIdLst>
  <p:sldIdLst>
    <p:sldId id="349" r:id="rId3"/>
    <p:sldId id="450" r:id="rId5"/>
    <p:sldId id="485" r:id="rId6"/>
    <p:sldId id="476" r:id="rId7"/>
    <p:sldId id="437" r:id="rId8"/>
    <p:sldId id="455" r:id="rId9"/>
    <p:sldId id="486" r:id="rId10"/>
  </p:sldIdLst>
  <p:sldSz cx="9144000" cy="6858000" type="screen4x3"/>
  <p:notesSz cx="6797675" cy="992632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15F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p:cViewPr>
        <p:scale>
          <a:sx n="80" d="100"/>
          <a:sy n="80" d="100"/>
        </p:scale>
        <p:origin x="1416" y="234"/>
      </p:cViewPr>
      <p:guideLst>
        <p:guide orient="horz" pos="2160"/>
        <p:guide pos="285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275" cy="496671"/>
          </a:xfrm>
          <a:prstGeom prst="rect">
            <a:avLst/>
          </a:prstGeom>
        </p:spPr>
        <p:txBody>
          <a:bodyPr vert="horz" lIns="92184" tIns="46092" rIns="92184" bIns="46092" rtlCol="0"/>
          <a:lstStyle>
            <a:lvl1pPr algn="l">
              <a:defRPr sz="1200"/>
            </a:lvl1pPr>
          </a:lstStyle>
          <a:p>
            <a:endParaRPr lang="ms-MY"/>
          </a:p>
        </p:txBody>
      </p:sp>
      <p:sp>
        <p:nvSpPr>
          <p:cNvPr id="3" name="Date Placeholder 2"/>
          <p:cNvSpPr>
            <a:spLocks noGrp="1"/>
          </p:cNvSpPr>
          <p:nvPr>
            <p:ph type="dt" sz="quarter" idx="1"/>
          </p:nvPr>
        </p:nvSpPr>
        <p:spPr>
          <a:xfrm>
            <a:off x="3849862" y="0"/>
            <a:ext cx="2946275" cy="496671"/>
          </a:xfrm>
          <a:prstGeom prst="rect">
            <a:avLst/>
          </a:prstGeom>
        </p:spPr>
        <p:txBody>
          <a:bodyPr vert="horz" lIns="92184" tIns="46092" rIns="92184" bIns="46092" rtlCol="0"/>
          <a:lstStyle>
            <a:lvl1pPr algn="r">
              <a:defRPr sz="1200"/>
            </a:lvl1pPr>
          </a:lstStyle>
          <a:p>
            <a:fld id="{A14D0996-5811-4DF7-BB04-2FB61AB859EC}" type="datetimeFigureOut">
              <a:rPr lang="ms-MY" smtClean="0"/>
            </a:fld>
            <a:endParaRPr lang="ms-MY"/>
          </a:p>
        </p:txBody>
      </p:sp>
      <p:sp>
        <p:nvSpPr>
          <p:cNvPr id="4" name="Footer Placeholder 3"/>
          <p:cNvSpPr>
            <a:spLocks noGrp="1"/>
          </p:cNvSpPr>
          <p:nvPr>
            <p:ph type="ftr" sz="quarter" idx="2"/>
          </p:nvPr>
        </p:nvSpPr>
        <p:spPr>
          <a:xfrm>
            <a:off x="2" y="9428274"/>
            <a:ext cx="2946275" cy="496671"/>
          </a:xfrm>
          <a:prstGeom prst="rect">
            <a:avLst/>
          </a:prstGeom>
        </p:spPr>
        <p:txBody>
          <a:bodyPr vert="horz" lIns="92184" tIns="46092" rIns="92184" bIns="46092" rtlCol="0" anchor="b"/>
          <a:lstStyle>
            <a:lvl1pPr algn="l">
              <a:defRPr sz="1200"/>
            </a:lvl1pPr>
          </a:lstStyle>
          <a:p>
            <a:endParaRPr lang="ms-MY"/>
          </a:p>
        </p:txBody>
      </p:sp>
      <p:sp>
        <p:nvSpPr>
          <p:cNvPr id="5" name="Slide Number Placeholder 4"/>
          <p:cNvSpPr>
            <a:spLocks noGrp="1"/>
          </p:cNvSpPr>
          <p:nvPr>
            <p:ph type="sldNum" sz="quarter" idx="3"/>
          </p:nvPr>
        </p:nvSpPr>
        <p:spPr>
          <a:xfrm>
            <a:off x="3849862" y="9428274"/>
            <a:ext cx="2946275" cy="496671"/>
          </a:xfrm>
          <a:prstGeom prst="rect">
            <a:avLst/>
          </a:prstGeom>
        </p:spPr>
        <p:txBody>
          <a:bodyPr vert="horz" lIns="92184" tIns="46092" rIns="92184" bIns="46092" rtlCol="0" anchor="b"/>
          <a:lstStyle>
            <a:lvl1pPr algn="r">
              <a:defRPr sz="1200"/>
            </a:lvl1pPr>
          </a:lstStyle>
          <a:p>
            <a:fld id="{2C5C8BFA-0E32-4689-806F-ABC45761FFB8}" type="slidenum">
              <a:rPr lang="ms-MY" smtClean="0"/>
            </a:fld>
            <a:endParaRPr lang="ms-MY"/>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400" cy="496888"/>
          </a:xfrm>
          <a:prstGeom prst="rect">
            <a:avLst/>
          </a:prstGeom>
        </p:spPr>
        <p:txBody>
          <a:bodyPr vert="horz" lIns="92184" tIns="46092" rIns="92184" bIns="46092" rtlCol="0"/>
          <a:lstStyle>
            <a:lvl1pPr algn="l">
              <a:defRPr sz="1200"/>
            </a:lvl1pPr>
          </a:lstStyle>
          <a:p>
            <a:endParaRPr lang="en-US"/>
          </a:p>
        </p:txBody>
      </p:sp>
      <p:sp>
        <p:nvSpPr>
          <p:cNvPr id="3" name="Date Placeholder 2"/>
          <p:cNvSpPr>
            <a:spLocks noGrp="1"/>
          </p:cNvSpPr>
          <p:nvPr>
            <p:ph type="dt" idx="1"/>
          </p:nvPr>
        </p:nvSpPr>
        <p:spPr>
          <a:xfrm>
            <a:off x="3849688" y="2"/>
            <a:ext cx="2946400" cy="496888"/>
          </a:xfrm>
          <a:prstGeom prst="rect">
            <a:avLst/>
          </a:prstGeom>
        </p:spPr>
        <p:txBody>
          <a:bodyPr vert="horz" lIns="92184" tIns="46092" rIns="92184" bIns="46092" rtlCol="0"/>
          <a:lstStyle>
            <a:lvl1pPr algn="r">
              <a:defRPr sz="1200"/>
            </a:lvl1pPr>
          </a:lstStyle>
          <a:p>
            <a:fld id="{EC61501A-AB0B-431B-A826-A2D1F537A308}" type="datetimeFigureOut">
              <a:rPr lang="en-US" smtClean="0"/>
            </a:fld>
            <a:endParaRPr lang="en-US"/>
          </a:p>
        </p:txBody>
      </p:sp>
      <p:sp>
        <p:nvSpPr>
          <p:cNvPr id="4" name="Slide Image Placeholder 3"/>
          <p:cNvSpPr>
            <a:spLocks noGrp="1" noRot="1" noChangeAspect="1"/>
          </p:cNvSpPr>
          <p:nvPr>
            <p:ph type="sldImg" idx="2"/>
          </p:nvPr>
        </p:nvSpPr>
        <p:spPr>
          <a:xfrm>
            <a:off x="917575" y="742950"/>
            <a:ext cx="4962525" cy="3722688"/>
          </a:xfrm>
          <a:prstGeom prst="rect">
            <a:avLst/>
          </a:prstGeom>
          <a:noFill/>
          <a:ln w="12700">
            <a:solidFill>
              <a:prstClr val="black"/>
            </a:solidFill>
          </a:ln>
        </p:spPr>
        <p:txBody>
          <a:bodyPr vert="horz" lIns="92184" tIns="46092" rIns="92184" bIns="46092" rtlCol="0" anchor="ctr"/>
          <a:lstStyle/>
          <a:p>
            <a:endParaRPr lang="en-US"/>
          </a:p>
        </p:txBody>
      </p:sp>
      <p:sp>
        <p:nvSpPr>
          <p:cNvPr id="5" name="Notes Placeholder 4"/>
          <p:cNvSpPr>
            <a:spLocks noGrp="1"/>
          </p:cNvSpPr>
          <p:nvPr>
            <p:ph type="body" sz="quarter" idx="3"/>
          </p:nvPr>
        </p:nvSpPr>
        <p:spPr>
          <a:xfrm>
            <a:off x="679451" y="4714878"/>
            <a:ext cx="5438776" cy="4467225"/>
          </a:xfrm>
          <a:prstGeom prst="rect">
            <a:avLst/>
          </a:prstGeom>
        </p:spPr>
        <p:txBody>
          <a:bodyPr vert="horz" lIns="92184" tIns="46092" rIns="92184" bIns="46092"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2" y="9428165"/>
            <a:ext cx="2946400" cy="496887"/>
          </a:xfrm>
          <a:prstGeom prst="rect">
            <a:avLst/>
          </a:prstGeom>
        </p:spPr>
        <p:txBody>
          <a:bodyPr vert="horz" lIns="92184" tIns="46092" rIns="92184" bIns="46092"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5"/>
            <a:ext cx="2946400" cy="496887"/>
          </a:xfrm>
          <a:prstGeom prst="rect">
            <a:avLst/>
          </a:prstGeom>
        </p:spPr>
        <p:txBody>
          <a:bodyPr vert="horz" lIns="92184" tIns="46092" rIns="92184" bIns="46092" rtlCol="0" anchor="b"/>
          <a:lstStyle>
            <a:lvl1pPr algn="r">
              <a:defRPr sz="1200"/>
            </a:lvl1pPr>
          </a:lstStyle>
          <a:p>
            <a:fld id="{0E1FD6B3-6C14-4F6B-8010-A003622359C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ln>
        </p:spPr>
      </p:sp>
      <p:sp>
        <p:nvSpPr>
          <p:cNvPr id="54275" name="Notes Placeholder 2"/>
          <p:cNvSpPr>
            <a:spLocks noGrp="1"/>
          </p:cNvSpPr>
          <p:nvPr>
            <p:ph type="body" idx="1"/>
          </p:nvPr>
        </p:nvSpPr>
        <p:spPr bwMode="auto">
          <a:noFill/>
        </p:spPr>
        <p:txBody>
          <a:bodyPr wrap="square" numCol="1" anchor="t" anchorCtr="0" compatLnSpc="1"/>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0E1FD6B3-6C14-4F6B-8010-A003622359C4}"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0E1FD6B3-6C14-4F6B-8010-A003622359C4}"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0E1FD6B3-6C14-4F6B-8010-A003622359C4}"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BF96DAA9-A8B6-4ACA-B10A-DA94A517E18D}" type="datetimeFigureOut">
              <a:rPr lang="en-US" smtClean="0"/>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7C2AF377-BAA9-4926-A1B6-A92BC2AE8EB8}" type="slidenum">
              <a:rPr lang="en-US" smtClean="0"/>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BF96DAA9-A8B6-4ACA-B10A-DA94A517E18D}" type="datetimeFigureOut">
              <a:rPr lang="en-US" smtClean="0"/>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7C2AF377-BAA9-4926-A1B6-A92BC2AE8EB8}" type="slidenum">
              <a:rPr lang="en-US" smtClean="0"/>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BF96DAA9-A8B6-4ACA-B10A-DA94A517E18D}" type="datetimeFigureOut">
              <a:rPr lang="en-US" smtClean="0"/>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7C2AF377-BAA9-4926-A1B6-A92BC2AE8EB8}" type="slidenum">
              <a:rPr lang="en-US" smtClean="0"/>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BF96DAA9-A8B6-4ACA-B10A-DA94A517E18D}" type="datetimeFigureOut">
              <a:rPr lang="en-US" smtClean="0"/>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7C2AF377-BAA9-4926-A1B6-A92BC2AE8EB8}" type="slidenum">
              <a:rPr lang="en-US" smtClean="0"/>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BF96DAA9-A8B6-4ACA-B10A-DA94A517E18D}" type="datetimeFigureOut">
              <a:rPr lang="en-US" smtClean="0"/>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7C2AF377-BAA9-4926-A1B6-A92BC2AE8EB8}" type="slidenum">
              <a:rPr lang="en-US" smtClean="0"/>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BF96DAA9-A8B6-4ACA-B10A-DA94A517E18D}" type="datetimeFigureOut">
              <a:rPr lang="en-US" smtClean="0"/>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7C2AF377-BAA9-4926-A1B6-A92BC2AE8EB8}" type="slidenum">
              <a:rPr lang="en-US" smtClean="0"/>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BF96DAA9-A8B6-4ACA-B10A-DA94A517E18D}" type="datetimeFigureOut">
              <a:rPr lang="en-US" smtClean="0"/>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7C2AF377-BAA9-4926-A1B6-A92BC2AE8EB8}" type="slidenum">
              <a:rPr lang="en-US" smtClean="0"/>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BF96DAA9-A8B6-4ACA-B10A-DA94A517E18D}" type="datetimeFigureOut">
              <a:rPr lang="en-US" smtClean="0"/>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7C2AF377-BAA9-4926-A1B6-A92BC2AE8EB8}" type="slidenum">
              <a:rPr lang="en-US" smtClean="0"/>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BF96DAA9-A8B6-4ACA-B10A-DA94A517E18D}" type="datetimeFigureOut">
              <a:rPr lang="en-US" smtClean="0"/>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7C2AF377-BAA9-4926-A1B6-A92BC2AE8EB8}" type="slidenum">
              <a:rPr lang="en-US" smtClean="0"/>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BF96DAA9-A8B6-4ACA-B10A-DA94A517E18D}" type="datetimeFigureOut">
              <a:rPr lang="en-US" smtClean="0"/>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7C2AF377-BAA9-4926-A1B6-A92BC2AE8EB8}" type="slidenum">
              <a:rPr lang="en-US" smtClean="0"/>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BF96DAA9-A8B6-4ACA-B10A-DA94A517E18D}" type="datetimeFigureOut">
              <a:rPr lang="en-US" smtClean="0"/>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7C2AF377-BAA9-4926-A1B6-A92BC2AE8EB8}" type="slidenum">
              <a:rPr lang="en-US" smtClean="0"/>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2"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BF96DAA9-A8B6-4ACA-B10A-DA94A517E18D}" type="datetimeFigureOut">
              <a:rPr lang="en-US" smtClean="0"/>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7C2AF377-BAA9-4926-A1B6-A92BC2AE8EB8}" type="slidenum">
              <a:rPr lang="en-US" smtClean="0"/>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anose="05000000000000000000"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anose="05000000000000000000"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anose="05000000000000000000"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anose="05000000000000000000"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anose="05000000000000000000"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5"/>
        </a:spcBef>
        <a:spcAft>
          <a:spcPts val="600"/>
        </a:spcAft>
        <a:buClrTx/>
        <a:buSzPct val="130000"/>
        <a:buFont typeface="Wingdings" panose="05000000000000000000"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5"/>
        </a:spcBef>
        <a:spcAft>
          <a:spcPts val="600"/>
        </a:spcAft>
        <a:buClrTx/>
        <a:buSzPct val="130000"/>
        <a:buFont typeface="Wingdings" panose="05000000000000000000"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5"/>
        </a:spcBef>
        <a:spcAft>
          <a:spcPts val="600"/>
        </a:spcAft>
        <a:buClrTx/>
        <a:buSzPct val="130000"/>
        <a:buFont typeface="Wingdings" panose="05000000000000000000"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5"/>
        </a:spcBef>
        <a:spcAft>
          <a:spcPts val="600"/>
        </a:spcAft>
        <a:buClrTx/>
        <a:buSzPct val="130000"/>
        <a:buFont typeface="Wingdings" panose="05000000000000000000"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2.xml"/><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6.jpeg"/><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9" name="TextBox 8"/>
          <p:cNvSpPr txBox="1"/>
          <p:nvPr/>
        </p:nvSpPr>
        <p:spPr>
          <a:xfrm>
            <a:off x="2686713" y="6341619"/>
            <a:ext cx="4974695" cy="307777"/>
          </a:xfrm>
          <a:prstGeom prst="rect">
            <a:avLst/>
          </a:prstGeo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MY" sz="1400" b="1" dirty="0">
                <a:solidFill>
                  <a:schemeClr val="bg1"/>
                </a:solidFill>
              </a:rPr>
              <a:t>JABATAN PENGAIRAN DAN SALIRAN SELANGOR</a:t>
            </a:r>
            <a:endParaRPr lang="en-MY" sz="1400" b="1" dirty="0">
              <a:solidFill>
                <a:schemeClr val="bg1"/>
              </a:solidFill>
            </a:endParaRPr>
          </a:p>
        </p:txBody>
      </p:sp>
      <p:sp>
        <p:nvSpPr>
          <p:cNvPr id="15" name="Subtitle 2"/>
          <p:cNvSpPr txBox="1"/>
          <p:nvPr/>
        </p:nvSpPr>
        <p:spPr bwMode="auto">
          <a:xfrm>
            <a:off x="1392086" y="1772816"/>
            <a:ext cx="6331772" cy="721568"/>
          </a:xfrm>
          <a:prstGeom prst="rect">
            <a:avLst/>
          </a:prstGeom>
          <a:noFill/>
          <a:ln w="9525">
            <a:noFill/>
            <a:miter lim="800000"/>
          </a:ln>
        </p:spPr>
        <p:txBody>
          <a:bodyPr/>
          <a:lstStyle/>
          <a:p>
            <a:pPr marL="273050" indent="-273050" algn="ctr" eaLnBrk="0" hangingPunct="0">
              <a:spcBef>
                <a:spcPts val="600"/>
              </a:spcBef>
              <a:buClr>
                <a:schemeClr val="accent1"/>
              </a:buClr>
              <a:buSzPct val="76000"/>
              <a:defRPr/>
            </a:pPr>
            <a:endParaRPr lang="en-US" b="1" kern="10" dirty="0">
              <a:ln w="9525">
                <a:noFill/>
                <a:round/>
              </a:ln>
              <a:effectLst>
                <a:outerShdw algn="ctr" rotWithShape="0">
                  <a:srgbClr val="B2B2B2">
                    <a:alpha val="79999"/>
                  </a:srgbClr>
                </a:outerShdw>
              </a:effectLst>
              <a:latin typeface="Tw Cen MT" panose="020B0602020104020603" pitchFamily="34" charset="0"/>
              <a:ea typeface="Verdana" panose="020B0604030504040204" pitchFamily="34" charset="0"/>
              <a:cs typeface="Verdana" panose="020B0604030504040204" pitchFamily="34" charset="0"/>
            </a:endParaRPr>
          </a:p>
        </p:txBody>
      </p:sp>
      <p:pic>
        <p:nvPicPr>
          <p:cNvPr id="16" name="Picture 2" descr="http://rds.yahoo.com/_ylt=A2KJkIYlHpRNh34AkxWjzbkF/SIG=12gimhdmn/EXP=1301581477/**http%3a/redac.eng.usm.my/image/whats%2520new/logo%2520jps.gif"/>
          <p:cNvPicPr>
            <a:picLocks noChangeAspect="1" noChangeArrowheads="1"/>
          </p:cNvPicPr>
          <p:nvPr/>
        </p:nvPicPr>
        <p:blipFill>
          <a:blip r:embed="rId1" cstate="print"/>
          <a:srcRect/>
          <a:stretch>
            <a:fillRect/>
          </a:stretch>
        </p:blipFill>
        <p:spPr bwMode="auto">
          <a:xfrm>
            <a:off x="7812399" y="548660"/>
            <a:ext cx="1212574" cy="1219200"/>
          </a:xfrm>
          <a:prstGeom prst="rect">
            <a:avLst/>
          </a:prstGeom>
          <a:noFill/>
        </p:spPr>
      </p:pic>
      <p:sp>
        <p:nvSpPr>
          <p:cNvPr id="24" name="TextBox 23"/>
          <p:cNvSpPr txBox="1"/>
          <p:nvPr/>
        </p:nvSpPr>
        <p:spPr>
          <a:xfrm>
            <a:off x="1031331" y="159807"/>
            <a:ext cx="6630028" cy="156845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ctr"/>
            <a:r>
              <a:rPr lang="en-MY" sz="2400" b="1" dirty="0">
                <a:solidFill>
                  <a:srgbClr val="000000"/>
                </a:solidFill>
                <a:latin typeface="Times New Roman" panose="02020603050405020304" pitchFamily="18" charset="0"/>
                <a:cs typeface="Times New Roman" panose="02020603050405020304" pitchFamily="18" charset="0"/>
              </a:rPr>
              <a:t>REKABENTUK TERPERINCI BAGI PROJEK TEBATAN BANJIR DI KAMPUNG BATU 10, MUKIM CHERAS, DAERAH HULU LANGAT, SELANGOR DARUL EHSAN  </a:t>
            </a:r>
            <a:endParaRPr lang="en-MY" sz="2400" b="1" dirty="0">
              <a:solidFill>
                <a:srgbClr val="000000"/>
              </a:solidFill>
              <a:latin typeface="Times New Roman" panose="02020603050405020304" pitchFamily="18" charset="0"/>
              <a:cs typeface="Times New Roman" panose="02020603050405020304" pitchFamily="18" charset="0"/>
            </a:endParaRP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381" y="260957"/>
            <a:ext cx="1285119" cy="1561766"/>
          </a:xfrm>
          <a:prstGeom prst="rect">
            <a:avLst/>
          </a:prstGeom>
        </p:spPr>
      </p:pic>
      <p:sp>
        <p:nvSpPr>
          <p:cNvPr id="2" name="AutoShape 2" descr="blob:https://web.whatsapp.com/1296fb55-14e3-43e7-98b2-94301e3c08b5"/>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
        <p:nvSpPr>
          <p:cNvPr id="3" name="AutoShape 4" descr="blob:https://web.whatsapp.com/1296fb55-14e3-43e7-98b2-94301e3c08b5"/>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
        <p:nvSpPr>
          <p:cNvPr id="4" name="AutoShape 2" descr="Materi Teknik Kelautan ITB: Bangunan Pantai dan Lepas Pantai"/>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pic>
        <p:nvPicPr>
          <p:cNvPr id="7" name="Picture 7"/>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4241" t="6504" r="3838" b="19914"/>
          <a:stretch>
            <a:fillRect/>
          </a:stretch>
        </p:blipFill>
        <p:spPr>
          <a:xfrm>
            <a:off x="251460" y="1822450"/>
            <a:ext cx="8735060" cy="4254500"/>
          </a:xfrm>
          <a:prstGeom prst="rect">
            <a:avLst/>
          </a:prstGeom>
          <a:noFill/>
          <a:ln w="3175" cmpd="sng">
            <a:solidFill>
              <a:schemeClr val="tx1"/>
            </a:solidFill>
            <a:prstDash val="solid"/>
          </a:ln>
        </p:spPr>
      </p:pic>
      <p:sp>
        <p:nvSpPr>
          <p:cNvPr id="11" name="Freeform 11"/>
          <p:cNvSpPr/>
          <p:nvPr/>
        </p:nvSpPr>
        <p:spPr>
          <a:xfrm>
            <a:off x="4511675" y="4869180"/>
            <a:ext cx="356870" cy="363855"/>
          </a:xfrm>
          <a:custGeom>
            <a:avLst/>
            <a:gdLst>
              <a:gd name="connsiteX0" fmla="*/ 60649 w 223934"/>
              <a:gd name="connsiteY0" fmla="*/ 256592 h 256592"/>
              <a:gd name="connsiteX1" fmla="*/ 107302 w 223934"/>
              <a:gd name="connsiteY1" fmla="*/ 191278 h 256592"/>
              <a:gd name="connsiteX2" fmla="*/ 135294 w 223934"/>
              <a:gd name="connsiteY2" fmla="*/ 153955 h 256592"/>
              <a:gd name="connsiteX3" fmla="*/ 177281 w 223934"/>
              <a:gd name="connsiteY3" fmla="*/ 130629 h 256592"/>
              <a:gd name="connsiteX4" fmla="*/ 205273 w 223934"/>
              <a:gd name="connsiteY4" fmla="*/ 107302 h 256592"/>
              <a:gd name="connsiteX5" fmla="*/ 223934 w 223934"/>
              <a:gd name="connsiteY5" fmla="*/ 69980 h 256592"/>
              <a:gd name="connsiteX6" fmla="*/ 214604 w 223934"/>
              <a:gd name="connsiteY6" fmla="*/ 32657 h 256592"/>
              <a:gd name="connsiteX7" fmla="*/ 158620 w 223934"/>
              <a:gd name="connsiteY7" fmla="*/ 13996 h 256592"/>
              <a:gd name="connsiteX8" fmla="*/ 111967 w 223934"/>
              <a:gd name="connsiteY8" fmla="*/ 0 h 256592"/>
              <a:gd name="connsiteX9" fmla="*/ 69979 w 223934"/>
              <a:gd name="connsiteY9" fmla="*/ 9331 h 256592"/>
              <a:gd name="connsiteX10" fmla="*/ 37322 w 223934"/>
              <a:gd name="connsiteY10" fmla="*/ 32657 h 256592"/>
              <a:gd name="connsiteX11" fmla="*/ 9330 w 223934"/>
              <a:gd name="connsiteY11" fmla="*/ 55984 h 256592"/>
              <a:gd name="connsiteX12" fmla="*/ 0 w 223934"/>
              <a:gd name="connsiteY12" fmla="*/ 93306 h 256592"/>
              <a:gd name="connsiteX13" fmla="*/ 9330 w 223934"/>
              <a:gd name="connsiteY13" fmla="*/ 116633 h 256592"/>
              <a:gd name="connsiteX14" fmla="*/ 4665 w 223934"/>
              <a:gd name="connsiteY14" fmla="*/ 172616 h 256592"/>
              <a:gd name="connsiteX15" fmla="*/ 13996 w 223934"/>
              <a:gd name="connsiteY15" fmla="*/ 205273 h 256592"/>
              <a:gd name="connsiteX16" fmla="*/ 13996 w 223934"/>
              <a:gd name="connsiteY16" fmla="*/ 233265 h 256592"/>
              <a:gd name="connsiteX17" fmla="*/ 60649 w 223934"/>
              <a:gd name="connsiteY17" fmla="*/ 256592 h 25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3934" h="256592">
                <a:moveTo>
                  <a:pt x="60649" y="256592"/>
                </a:moveTo>
                <a:lnTo>
                  <a:pt x="107302" y="191278"/>
                </a:lnTo>
                <a:lnTo>
                  <a:pt x="135294" y="153955"/>
                </a:lnTo>
                <a:lnTo>
                  <a:pt x="177281" y="130629"/>
                </a:lnTo>
                <a:lnTo>
                  <a:pt x="205273" y="107302"/>
                </a:lnTo>
                <a:lnTo>
                  <a:pt x="223934" y="69980"/>
                </a:lnTo>
                <a:lnTo>
                  <a:pt x="214604" y="32657"/>
                </a:lnTo>
                <a:lnTo>
                  <a:pt x="158620" y="13996"/>
                </a:lnTo>
                <a:lnTo>
                  <a:pt x="111967" y="0"/>
                </a:lnTo>
                <a:lnTo>
                  <a:pt x="69979" y="9331"/>
                </a:lnTo>
                <a:lnTo>
                  <a:pt x="37322" y="32657"/>
                </a:lnTo>
                <a:lnTo>
                  <a:pt x="9330" y="55984"/>
                </a:lnTo>
                <a:lnTo>
                  <a:pt x="0" y="93306"/>
                </a:lnTo>
                <a:lnTo>
                  <a:pt x="9330" y="116633"/>
                </a:lnTo>
                <a:lnTo>
                  <a:pt x="4665" y="172616"/>
                </a:lnTo>
                <a:lnTo>
                  <a:pt x="13996" y="205273"/>
                </a:lnTo>
                <a:lnTo>
                  <a:pt x="13996" y="233265"/>
                </a:lnTo>
                <a:lnTo>
                  <a:pt x="60649" y="256592"/>
                </a:lnTo>
                <a:close/>
              </a:path>
            </a:pathLst>
          </a:custGeom>
          <a:solidFill>
            <a:srgbClr val="FF0000">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sp>
      <p:sp>
        <p:nvSpPr>
          <p:cNvPr id="10" name="Freeform 10"/>
          <p:cNvSpPr/>
          <p:nvPr/>
        </p:nvSpPr>
        <p:spPr>
          <a:xfrm>
            <a:off x="4787900" y="3356610"/>
            <a:ext cx="325120" cy="440690"/>
          </a:xfrm>
          <a:custGeom>
            <a:avLst/>
            <a:gdLst>
              <a:gd name="connsiteX0" fmla="*/ 228600 w 251927"/>
              <a:gd name="connsiteY0" fmla="*/ 23326 h 438538"/>
              <a:gd name="connsiteX1" fmla="*/ 144625 w 251927"/>
              <a:gd name="connsiteY1" fmla="*/ 0 h 438538"/>
              <a:gd name="connsiteX2" fmla="*/ 41988 w 251927"/>
              <a:gd name="connsiteY2" fmla="*/ 18661 h 438538"/>
              <a:gd name="connsiteX3" fmla="*/ 0 w 251927"/>
              <a:gd name="connsiteY3" fmla="*/ 130628 h 438538"/>
              <a:gd name="connsiteX4" fmla="*/ 13996 w 251927"/>
              <a:gd name="connsiteY4" fmla="*/ 223934 h 438538"/>
              <a:gd name="connsiteX5" fmla="*/ 37322 w 251927"/>
              <a:gd name="connsiteY5" fmla="*/ 317240 h 438538"/>
              <a:gd name="connsiteX6" fmla="*/ 55984 w 251927"/>
              <a:gd name="connsiteY6" fmla="*/ 396551 h 438538"/>
              <a:gd name="connsiteX7" fmla="*/ 158620 w 251927"/>
              <a:gd name="connsiteY7" fmla="*/ 438538 h 438538"/>
              <a:gd name="connsiteX8" fmla="*/ 233265 w 251927"/>
              <a:gd name="connsiteY8" fmla="*/ 438538 h 438538"/>
              <a:gd name="connsiteX9" fmla="*/ 251927 w 251927"/>
              <a:gd name="connsiteY9" fmla="*/ 410547 h 438538"/>
              <a:gd name="connsiteX10" fmla="*/ 228600 w 251927"/>
              <a:gd name="connsiteY10" fmla="*/ 377889 h 438538"/>
              <a:gd name="connsiteX11" fmla="*/ 233265 w 251927"/>
              <a:gd name="connsiteY11" fmla="*/ 312575 h 438538"/>
              <a:gd name="connsiteX12" fmla="*/ 233265 w 251927"/>
              <a:gd name="connsiteY12" fmla="*/ 279918 h 438538"/>
              <a:gd name="connsiteX13" fmla="*/ 223935 w 251927"/>
              <a:gd name="connsiteY13" fmla="*/ 223934 h 438538"/>
              <a:gd name="connsiteX14" fmla="*/ 186612 w 251927"/>
              <a:gd name="connsiteY14" fmla="*/ 167951 h 438538"/>
              <a:gd name="connsiteX15" fmla="*/ 163286 w 251927"/>
              <a:gd name="connsiteY15" fmla="*/ 121298 h 438538"/>
              <a:gd name="connsiteX16" fmla="*/ 172616 w 251927"/>
              <a:gd name="connsiteY16" fmla="*/ 79310 h 438538"/>
              <a:gd name="connsiteX17" fmla="*/ 228600 w 251927"/>
              <a:gd name="connsiteY17" fmla="*/ 23326 h 438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1927" h="438538">
                <a:moveTo>
                  <a:pt x="228600" y="23326"/>
                </a:moveTo>
                <a:lnTo>
                  <a:pt x="144625" y="0"/>
                </a:lnTo>
                <a:lnTo>
                  <a:pt x="41988" y="18661"/>
                </a:lnTo>
                <a:lnTo>
                  <a:pt x="0" y="130628"/>
                </a:lnTo>
                <a:lnTo>
                  <a:pt x="13996" y="223934"/>
                </a:lnTo>
                <a:lnTo>
                  <a:pt x="37322" y="317240"/>
                </a:lnTo>
                <a:lnTo>
                  <a:pt x="55984" y="396551"/>
                </a:lnTo>
                <a:lnTo>
                  <a:pt x="158620" y="438538"/>
                </a:lnTo>
                <a:lnTo>
                  <a:pt x="233265" y="438538"/>
                </a:lnTo>
                <a:lnTo>
                  <a:pt x="251927" y="410547"/>
                </a:lnTo>
                <a:lnTo>
                  <a:pt x="228600" y="377889"/>
                </a:lnTo>
                <a:lnTo>
                  <a:pt x="233265" y="312575"/>
                </a:lnTo>
                <a:lnTo>
                  <a:pt x="233265" y="279918"/>
                </a:lnTo>
                <a:lnTo>
                  <a:pt x="223935" y="223934"/>
                </a:lnTo>
                <a:lnTo>
                  <a:pt x="186612" y="167951"/>
                </a:lnTo>
                <a:lnTo>
                  <a:pt x="163286" y="121298"/>
                </a:lnTo>
                <a:lnTo>
                  <a:pt x="172616" y="79310"/>
                </a:lnTo>
                <a:lnTo>
                  <a:pt x="228600" y="23326"/>
                </a:lnTo>
                <a:close/>
              </a:path>
            </a:pathLst>
          </a:custGeom>
          <a:solidFill>
            <a:srgbClr val="FF0000">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6"/>
          <p:cNvSpPr txBox="1"/>
          <p:nvPr/>
        </p:nvSpPr>
        <p:spPr>
          <a:xfrm>
            <a:off x="1763946" y="548447"/>
            <a:ext cx="5900910" cy="461665"/>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rtlCol="0" anchor="b">
            <a:spAutoFit/>
          </a:bodyPr>
          <a:lstStyle>
            <a:lvl1pPr algn="r" defTabSz="914400" rtl="0" eaLnBrk="1" latinLnBrk="0" hangingPunct="1">
              <a:spcBef>
                <a:spcPct val="0"/>
              </a:spcBef>
              <a:buNone/>
              <a:defRPr sz="4400" kern="1200">
                <a:solidFill>
                  <a:schemeClr val="lt1"/>
                </a:solidFill>
                <a:effectLst>
                  <a:outerShdw blurRad="38100" dist="38100" dir="2700000" algn="tl">
                    <a:srgbClr val="000000">
                      <a:alpha val="43137"/>
                    </a:srgbClr>
                  </a:outerShdw>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marL="0" lvl="1" algn="ctr"/>
            <a:r>
              <a:rPr lang="en-US" sz="2400" b="1" dirty="0">
                <a:solidFill>
                  <a:srgbClr val="002060"/>
                </a:solidFill>
                <a:latin typeface="Times New Roman" panose="02020603050405020304" pitchFamily="18" charset="0"/>
                <a:cs typeface="Times New Roman" panose="02020603050405020304" pitchFamily="18" charset="0"/>
              </a:rPr>
              <a:t>INTRODUCTION</a:t>
            </a:r>
            <a:endParaRPr lang="en-US" sz="2400" b="1" kern="0" spc="200" dirty="0">
              <a:ln w="29210">
                <a:solidFill>
                  <a:srgbClr val="9BBB59">
                    <a:tint val="10000"/>
                  </a:srgbClr>
                </a:solidFill>
              </a:ln>
              <a:solidFill>
                <a:prstClr val="black"/>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endParaRPr>
          </a:p>
        </p:txBody>
      </p:sp>
      <p:sp>
        <p:nvSpPr>
          <p:cNvPr id="3" name="Rectangle 2"/>
          <p:cNvSpPr/>
          <p:nvPr/>
        </p:nvSpPr>
        <p:spPr>
          <a:xfrm>
            <a:off x="611560" y="1588362"/>
            <a:ext cx="7920880" cy="3415030"/>
          </a:xfrm>
          <a:prstGeom prst="rect">
            <a:avLst/>
          </a:prstGeom>
        </p:spPr>
        <p:txBody>
          <a:bodyPr wrap="square">
            <a:spAutoFit/>
          </a:bodyPr>
          <a:lstStyle/>
          <a:p>
            <a:pPr marL="742950" indent="-285750" algn="just">
              <a:spcAft>
                <a:spcPts val="0"/>
              </a:spcAft>
              <a:buFont typeface="Arial" panose="020B0604020202020204" pitchFamily="34" charset="0"/>
              <a:buChar char="•"/>
            </a:pPr>
            <a:r>
              <a:rPr lang="en-US" b="1" dirty="0">
                <a:latin typeface="Arial" panose="020B0604020202020204"/>
                <a:ea typeface="Times New Roman" panose="02020603050405020304"/>
              </a:rPr>
              <a:t>The State Government of Selangor (the Government) through its implementing agency, </a:t>
            </a:r>
            <a:r>
              <a:rPr lang="en-US" b="1" dirty="0" err="1">
                <a:latin typeface="Arial" panose="020B0604020202020204"/>
                <a:ea typeface="Times New Roman" panose="02020603050405020304"/>
              </a:rPr>
              <a:t>Jabatan</a:t>
            </a:r>
            <a:r>
              <a:rPr lang="en-US" b="1" dirty="0">
                <a:latin typeface="Arial" panose="020B0604020202020204"/>
                <a:ea typeface="Times New Roman" panose="02020603050405020304"/>
              </a:rPr>
              <a:t> </a:t>
            </a:r>
            <a:r>
              <a:rPr lang="en-US" b="1" dirty="0" err="1">
                <a:latin typeface="Arial" panose="020B0604020202020204"/>
                <a:ea typeface="Times New Roman" panose="02020603050405020304"/>
              </a:rPr>
              <a:t>Pengairan</a:t>
            </a:r>
            <a:r>
              <a:rPr lang="en-US" b="1" dirty="0">
                <a:latin typeface="Arial" panose="020B0604020202020204"/>
                <a:ea typeface="Times New Roman" panose="02020603050405020304"/>
              </a:rPr>
              <a:t> </a:t>
            </a:r>
            <a:r>
              <a:rPr lang="en-US" b="1" dirty="0" err="1">
                <a:latin typeface="Arial" panose="020B0604020202020204"/>
                <a:ea typeface="Times New Roman" panose="02020603050405020304"/>
              </a:rPr>
              <a:t>dan</a:t>
            </a:r>
            <a:r>
              <a:rPr lang="en-US" b="1" dirty="0">
                <a:latin typeface="Arial" panose="020B0604020202020204"/>
                <a:ea typeface="Times New Roman" panose="02020603050405020304"/>
              </a:rPr>
              <a:t> </a:t>
            </a:r>
            <a:r>
              <a:rPr lang="en-US" b="1" dirty="0" err="1">
                <a:latin typeface="Arial" panose="020B0604020202020204"/>
                <a:ea typeface="Times New Roman" panose="02020603050405020304"/>
              </a:rPr>
              <a:t>Saliran</a:t>
            </a:r>
            <a:r>
              <a:rPr lang="en-US" b="1" dirty="0">
                <a:latin typeface="Arial" panose="020B0604020202020204"/>
                <a:ea typeface="Times New Roman" panose="02020603050405020304"/>
              </a:rPr>
              <a:t> Selangor (JPS), requires engineering consultancy services to prepare a study and detailed design for preparation of tender for “REKABENTUK TERPERINCI BAGI PROJEK TEBATAN BANJIR DI KAMPUNG BATU 10, MUKIM CHERAS, DAERAH HULU LANGAT, SELANGOR DARUL EHSAN’’</a:t>
            </a:r>
            <a:endParaRPr lang="en-US" b="1" dirty="0">
              <a:latin typeface="Arial" panose="020B0604020202020204"/>
              <a:ea typeface="Times New Roman" panose="02020603050405020304"/>
            </a:endParaRPr>
          </a:p>
          <a:p>
            <a:pPr marL="457200" algn="just">
              <a:spcAft>
                <a:spcPts val="0"/>
              </a:spcAft>
            </a:pPr>
            <a:endParaRPr lang="en-US" b="1" dirty="0">
              <a:effectLst/>
              <a:latin typeface="Arial" panose="020B0604020202020204"/>
              <a:ea typeface="Times New Roman" panose="02020603050405020304"/>
            </a:endParaRPr>
          </a:p>
          <a:p>
            <a:pPr marL="742950" indent="-285750" algn="just">
              <a:spcAft>
                <a:spcPts val="0"/>
              </a:spcAft>
              <a:buFont typeface="Arial" panose="020B0604020202020204" pitchFamily="34" charset="0"/>
              <a:buChar char="•"/>
            </a:pPr>
            <a:r>
              <a:rPr lang="en-US" b="1" dirty="0">
                <a:latin typeface="Arial" panose="020B0604020202020204"/>
                <a:ea typeface="Times New Roman" panose="02020603050405020304"/>
              </a:rPr>
              <a:t>The detailed design of the flood mitigation works up to and including the preparation of the final tender documents shall be completed within TEN (10) months from the date of commencement of Services.</a:t>
            </a:r>
            <a:endParaRPr lang="en-US" b="1" dirty="0">
              <a:latin typeface="Arial" panose="020B0604020202020204"/>
              <a:ea typeface="Times New Roman" panose="02020603050405020304"/>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10" name="Title 6"/>
          <p:cNvSpPr txBox="1"/>
          <p:nvPr/>
        </p:nvSpPr>
        <p:spPr>
          <a:xfrm>
            <a:off x="1497380" y="96307"/>
            <a:ext cx="5900910" cy="461665"/>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rtlCol="0" anchor="b">
            <a:spAutoFit/>
          </a:bodyPr>
          <a:lstStyle>
            <a:lvl1pPr algn="r" defTabSz="914400" rtl="0" eaLnBrk="1" latinLnBrk="0" hangingPunct="1">
              <a:spcBef>
                <a:spcPct val="0"/>
              </a:spcBef>
              <a:buNone/>
              <a:defRPr sz="4400" kern="1200">
                <a:solidFill>
                  <a:schemeClr val="lt1"/>
                </a:solidFill>
                <a:effectLst>
                  <a:outerShdw blurRad="38100" dist="38100" dir="2700000" algn="tl">
                    <a:srgbClr val="000000">
                      <a:alpha val="43137"/>
                    </a:srgbClr>
                  </a:outerShdw>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marL="0" lvl="1" algn="ctr"/>
            <a:r>
              <a:rPr lang="en-US" sz="2400" b="1" dirty="0">
                <a:solidFill>
                  <a:srgbClr val="002060"/>
                </a:solidFill>
                <a:latin typeface="Times New Roman" panose="02020603050405020304" pitchFamily="18" charset="0"/>
                <a:cs typeface="Times New Roman" panose="02020603050405020304" pitchFamily="18" charset="0"/>
              </a:rPr>
              <a:t>BACKGROUND</a:t>
            </a:r>
            <a:endParaRPr lang="en-US" sz="2400" b="1" kern="0" spc="200" dirty="0">
              <a:ln w="29210">
                <a:solidFill>
                  <a:srgbClr val="9BBB59">
                    <a:tint val="10000"/>
                  </a:srgbClr>
                </a:solidFill>
              </a:ln>
              <a:solidFill>
                <a:prstClr val="black"/>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endParaRPr>
          </a:p>
        </p:txBody>
      </p:sp>
      <p:sp>
        <p:nvSpPr>
          <p:cNvPr id="2" name="Rectangle 1"/>
          <p:cNvSpPr/>
          <p:nvPr/>
        </p:nvSpPr>
        <p:spPr>
          <a:xfrm>
            <a:off x="548261" y="692696"/>
            <a:ext cx="8064896" cy="7570470"/>
          </a:xfrm>
          <a:prstGeom prst="rect">
            <a:avLst/>
          </a:prstGeom>
        </p:spPr>
        <p:txBody>
          <a:bodyPr wrap="square">
            <a:spAutoFit/>
          </a:bodyPr>
          <a:lstStyle/>
          <a:p>
            <a:pPr marL="285750" indent="-285750" algn="just">
              <a:buFont typeface="Arial" panose="020B0604020202020204" pitchFamily="34" charset="0"/>
              <a:buChar char="•"/>
            </a:pPr>
            <a:r>
              <a:rPr lang="en-US" b="1" dirty="0">
                <a:latin typeface="Arial" panose="020B0604020202020204" pitchFamily="34" charset="0"/>
                <a:cs typeface="Arial" panose="020B0604020202020204" pitchFamily="34" charset="0"/>
              </a:rPr>
              <a:t>The Langat River Basin is located in three districts, namely Hulu Langat, Sepang and Kuala Langat Districts. The length of this river is 149.3 km from upstream to the river mouth. The main focus of this project is in the upstream area where the river has a high and rapid flow rate. </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MY" b="1" dirty="0"/>
          </a:p>
        </p:txBody>
      </p:sp>
      <p:pic>
        <p:nvPicPr>
          <p:cNvPr id="7" name="Picture 7"/>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a:xfrm>
            <a:off x="416560" y="2214245"/>
            <a:ext cx="8196580" cy="4643755"/>
          </a:xfrm>
          <a:prstGeom prst="rect">
            <a:avLst/>
          </a:prstGeom>
          <a:noFill/>
          <a:ln w="3175" cmpd="sng">
            <a:solidFill>
              <a:schemeClr val="tx1"/>
            </a:solidFill>
            <a:prstDash val="solid"/>
          </a:ln>
        </p:spPr>
      </p:pic>
      <p:sp>
        <p:nvSpPr>
          <p:cNvPr id="11" name="Freeform 11"/>
          <p:cNvSpPr/>
          <p:nvPr/>
        </p:nvSpPr>
        <p:spPr>
          <a:xfrm>
            <a:off x="4402455" y="4869180"/>
            <a:ext cx="356870" cy="363855"/>
          </a:xfrm>
          <a:custGeom>
            <a:avLst/>
            <a:gdLst>
              <a:gd name="connsiteX0" fmla="*/ 60649 w 223934"/>
              <a:gd name="connsiteY0" fmla="*/ 256592 h 256592"/>
              <a:gd name="connsiteX1" fmla="*/ 107302 w 223934"/>
              <a:gd name="connsiteY1" fmla="*/ 191278 h 256592"/>
              <a:gd name="connsiteX2" fmla="*/ 135294 w 223934"/>
              <a:gd name="connsiteY2" fmla="*/ 153955 h 256592"/>
              <a:gd name="connsiteX3" fmla="*/ 177281 w 223934"/>
              <a:gd name="connsiteY3" fmla="*/ 130629 h 256592"/>
              <a:gd name="connsiteX4" fmla="*/ 205273 w 223934"/>
              <a:gd name="connsiteY4" fmla="*/ 107302 h 256592"/>
              <a:gd name="connsiteX5" fmla="*/ 223934 w 223934"/>
              <a:gd name="connsiteY5" fmla="*/ 69980 h 256592"/>
              <a:gd name="connsiteX6" fmla="*/ 214604 w 223934"/>
              <a:gd name="connsiteY6" fmla="*/ 32657 h 256592"/>
              <a:gd name="connsiteX7" fmla="*/ 158620 w 223934"/>
              <a:gd name="connsiteY7" fmla="*/ 13996 h 256592"/>
              <a:gd name="connsiteX8" fmla="*/ 111967 w 223934"/>
              <a:gd name="connsiteY8" fmla="*/ 0 h 256592"/>
              <a:gd name="connsiteX9" fmla="*/ 69979 w 223934"/>
              <a:gd name="connsiteY9" fmla="*/ 9331 h 256592"/>
              <a:gd name="connsiteX10" fmla="*/ 37322 w 223934"/>
              <a:gd name="connsiteY10" fmla="*/ 32657 h 256592"/>
              <a:gd name="connsiteX11" fmla="*/ 9330 w 223934"/>
              <a:gd name="connsiteY11" fmla="*/ 55984 h 256592"/>
              <a:gd name="connsiteX12" fmla="*/ 0 w 223934"/>
              <a:gd name="connsiteY12" fmla="*/ 93306 h 256592"/>
              <a:gd name="connsiteX13" fmla="*/ 9330 w 223934"/>
              <a:gd name="connsiteY13" fmla="*/ 116633 h 256592"/>
              <a:gd name="connsiteX14" fmla="*/ 4665 w 223934"/>
              <a:gd name="connsiteY14" fmla="*/ 172616 h 256592"/>
              <a:gd name="connsiteX15" fmla="*/ 13996 w 223934"/>
              <a:gd name="connsiteY15" fmla="*/ 205273 h 256592"/>
              <a:gd name="connsiteX16" fmla="*/ 13996 w 223934"/>
              <a:gd name="connsiteY16" fmla="*/ 233265 h 256592"/>
              <a:gd name="connsiteX17" fmla="*/ 60649 w 223934"/>
              <a:gd name="connsiteY17" fmla="*/ 256592 h 25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3934" h="256592">
                <a:moveTo>
                  <a:pt x="60649" y="256592"/>
                </a:moveTo>
                <a:lnTo>
                  <a:pt x="107302" y="191278"/>
                </a:lnTo>
                <a:lnTo>
                  <a:pt x="135294" y="153955"/>
                </a:lnTo>
                <a:lnTo>
                  <a:pt x="177281" y="130629"/>
                </a:lnTo>
                <a:lnTo>
                  <a:pt x="205273" y="107302"/>
                </a:lnTo>
                <a:lnTo>
                  <a:pt x="223934" y="69980"/>
                </a:lnTo>
                <a:lnTo>
                  <a:pt x="214604" y="32657"/>
                </a:lnTo>
                <a:lnTo>
                  <a:pt x="158620" y="13996"/>
                </a:lnTo>
                <a:lnTo>
                  <a:pt x="111967" y="0"/>
                </a:lnTo>
                <a:lnTo>
                  <a:pt x="69979" y="9331"/>
                </a:lnTo>
                <a:lnTo>
                  <a:pt x="37322" y="32657"/>
                </a:lnTo>
                <a:lnTo>
                  <a:pt x="9330" y="55984"/>
                </a:lnTo>
                <a:lnTo>
                  <a:pt x="0" y="93306"/>
                </a:lnTo>
                <a:lnTo>
                  <a:pt x="9330" y="116633"/>
                </a:lnTo>
                <a:lnTo>
                  <a:pt x="4665" y="172616"/>
                </a:lnTo>
                <a:lnTo>
                  <a:pt x="13996" y="205273"/>
                </a:lnTo>
                <a:lnTo>
                  <a:pt x="13996" y="233265"/>
                </a:lnTo>
                <a:lnTo>
                  <a:pt x="60649" y="256592"/>
                </a:lnTo>
                <a:close/>
              </a:path>
            </a:pathLst>
          </a:custGeom>
          <a:solidFill>
            <a:srgbClr val="FF0000">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sp>
      <p:sp>
        <p:nvSpPr>
          <p:cNvPr id="4" name="Freeform 10"/>
          <p:cNvSpPr/>
          <p:nvPr/>
        </p:nvSpPr>
        <p:spPr>
          <a:xfrm>
            <a:off x="4644390" y="3789045"/>
            <a:ext cx="325120" cy="440690"/>
          </a:xfrm>
          <a:custGeom>
            <a:avLst/>
            <a:gdLst>
              <a:gd name="connsiteX0" fmla="*/ 228600 w 251927"/>
              <a:gd name="connsiteY0" fmla="*/ 23326 h 438538"/>
              <a:gd name="connsiteX1" fmla="*/ 144625 w 251927"/>
              <a:gd name="connsiteY1" fmla="*/ 0 h 438538"/>
              <a:gd name="connsiteX2" fmla="*/ 41988 w 251927"/>
              <a:gd name="connsiteY2" fmla="*/ 18661 h 438538"/>
              <a:gd name="connsiteX3" fmla="*/ 0 w 251927"/>
              <a:gd name="connsiteY3" fmla="*/ 130628 h 438538"/>
              <a:gd name="connsiteX4" fmla="*/ 13996 w 251927"/>
              <a:gd name="connsiteY4" fmla="*/ 223934 h 438538"/>
              <a:gd name="connsiteX5" fmla="*/ 37322 w 251927"/>
              <a:gd name="connsiteY5" fmla="*/ 317240 h 438538"/>
              <a:gd name="connsiteX6" fmla="*/ 55984 w 251927"/>
              <a:gd name="connsiteY6" fmla="*/ 396551 h 438538"/>
              <a:gd name="connsiteX7" fmla="*/ 158620 w 251927"/>
              <a:gd name="connsiteY7" fmla="*/ 438538 h 438538"/>
              <a:gd name="connsiteX8" fmla="*/ 233265 w 251927"/>
              <a:gd name="connsiteY8" fmla="*/ 438538 h 438538"/>
              <a:gd name="connsiteX9" fmla="*/ 251927 w 251927"/>
              <a:gd name="connsiteY9" fmla="*/ 410547 h 438538"/>
              <a:gd name="connsiteX10" fmla="*/ 228600 w 251927"/>
              <a:gd name="connsiteY10" fmla="*/ 377889 h 438538"/>
              <a:gd name="connsiteX11" fmla="*/ 233265 w 251927"/>
              <a:gd name="connsiteY11" fmla="*/ 312575 h 438538"/>
              <a:gd name="connsiteX12" fmla="*/ 233265 w 251927"/>
              <a:gd name="connsiteY12" fmla="*/ 279918 h 438538"/>
              <a:gd name="connsiteX13" fmla="*/ 223935 w 251927"/>
              <a:gd name="connsiteY13" fmla="*/ 223934 h 438538"/>
              <a:gd name="connsiteX14" fmla="*/ 186612 w 251927"/>
              <a:gd name="connsiteY14" fmla="*/ 167951 h 438538"/>
              <a:gd name="connsiteX15" fmla="*/ 163286 w 251927"/>
              <a:gd name="connsiteY15" fmla="*/ 121298 h 438538"/>
              <a:gd name="connsiteX16" fmla="*/ 172616 w 251927"/>
              <a:gd name="connsiteY16" fmla="*/ 79310 h 438538"/>
              <a:gd name="connsiteX17" fmla="*/ 228600 w 251927"/>
              <a:gd name="connsiteY17" fmla="*/ 23326 h 438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1927" h="438538">
                <a:moveTo>
                  <a:pt x="228600" y="23326"/>
                </a:moveTo>
                <a:lnTo>
                  <a:pt x="144625" y="0"/>
                </a:lnTo>
                <a:lnTo>
                  <a:pt x="41988" y="18661"/>
                </a:lnTo>
                <a:lnTo>
                  <a:pt x="0" y="130628"/>
                </a:lnTo>
                <a:lnTo>
                  <a:pt x="13996" y="223934"/>
                </a:lnTo>
                <a:lnTo>
                  <a:pt x="37322" y="317240"/>
                </a:lnTo>
                <a:lnTo>
                  <a:pt x="55984" y="396551"/>
                </a:lnTo>
                <a:lnTo>
                  <a:pt x="158620" y="438538"/>
                </a:lnTo>
                <a:lnTo>
                  <a:pt x="233265" y="438538"/>
                </a:lnTo>
                <a:lnTo>
                  <a:pt x="251927" y="410547"/>
                </a:lnTo>
                <a:lnTo>
                  <a:pt x="228600" y="377889"/>
                </a:lnTo>
                <a:lnTo>
                  <a:pt x="233265" y="312575"/>
                </a:lnTo>
                <a:lnTo>
                  <a:pt x="233265" y="279918"/>
                </a:lnTo>
                <a:lnTo>
                  <a:pt x="223935" y="223934"/>
                </a:lnTo>
                <a:lnTo>
                  <a:pt x="186612" y="167951"/>
                </a:lnTo>
                <a:lnTo>
                  <a:pt x="163286" y="121298"/>
                </a:lnTo>
                <a:lnTo>
                  <a:pt x="172616" y="79310"/>
                </a:lnTo>
                <a:lnTo>
                  <a:pt x="228600" y="23326"/>
                </a:lnTo>
                <a:close/>
              </a:path>
            </a:pathLst>
          </a:custGeom>
          <a:solidFill>
            <a:srgbClr val="FF0000">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p:cNvSpPr txBox="1"/>
          <p:nvPr/>
        </p:nvSpPr>
        <p:spPr>
          <a:xfrm>
            <a:off x="1461804" y="96306"/>
            <a:ext cx="5900910" cy="461665"/>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rtlCol="0" anchor="b">
            <a:spAutoFit/>
          </a:bodyPr>
          <a:lstStyle>
            <a:lvl1pPr algn="r" defTabSz="914400" rtl="0" eaLnBrk="1" latinLnBrk="0" hangingPunct="1">
              <a:spcBef>
                <a:spcPct val="0"/>
              </a:spcBef>
              <a:buNone/>
              <a:defRPr sz="4400" kern="1200">
                <a:solidFill>
                  <a:schemeClr val="lt1"/>
                </a:solidFill>
                <a:effectLst>
                  <a:outerShdw blurRad="38100" dist="38100" dir="2700000" algn="tl">
                    <a:srgbClr val="000000">
                      <a:alpha val="43137"/>
                    </a:srgbClr>
                  </a:outerShdw>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marL="0" lvl="1" algn="ctr"/>
            <a:r>
              <a:rPr lang="en-US" sz="2400" b="1" dirty="0">
                <a:solidFill>
                  <a:srgbClr val="002060"/>
                </a:solidFill>
                <a:latin typeface="Times New Roman" panose="02020603050405020304" pitchFamily="18" charset="0"/>
                <a:cs typeface="Times New Roman" panose="02020603050405020304" pitchFamily="18" charset="0"/>
              </a:rPr>
              <a:t>BACKGROUND</a:t>
            </a:r>
            <a:endParaRPr lang="en-US" sz="2400" b="1" kern="0" spc="200" dirty="0">
              <a:ln w="29210">
                <a:solidFill>
                  <a:srgbClr val="9BBB59">
                    <a:tint val="10000"/>
                  </a:srgbClr>
                </a:solidFill>
              </a:ln>
              <a:solidFill>
                <a:prstClr val="black"/>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endParaRPr>
          </a:p>
        </p:txBody>
      </p:sp>
      <p:sp>
        <p:nvSpPr>
          <p:cNvPr id="3" name="Rectangle 2"/>
          <p:cNvSpPr/>
          <p:nvPr/>
        </p:nvSpPr>
        <p:spPr>
          <a:xfrm>
            <a:off x="395536" y="693054"/>
            <a:ext cx="8352927" cy="3970318"/>
          </a:xfrm>
          <a:prstGeom prst="rect">
            <a:avLst/>
          </a:prstGeom>
        </p:spPr>
        <p:txBody>
          <a:bodyPr wrap="square">
            <a:spAutoFit/>
          </a:bodyPr>
          <a:lstStyle/>
          <a:p>
            <a:pPr marL="285750" indent="-285750" algn="just">
              <a:buFont typeface="Arial" panose="020B0604020202020204" pitchFamily="34" charset="0"/>
              <a:buChar char="•"/>
            </a:pPr>
            <a:r>
              <a:rPr lang="en-US" b="1" dirty="0">
                <a:latin typeface="Arial" panose="020B0604020202020204" pitchFamily="34" charset="0"/>
                <a:cs typeface="Arial" panose="020B0604020202020204" pitchFamily="34" charset="0"/>
              </a:rPr>
              <a:t>There are other rivers that enter Sungai Langat s</a:t>
            </a:r>
            <a:r>
              <a:rPr lang="en-US" sz="1800" b="1" dirty="0">
                <a:effectLst/>
                <a:latin typeface="Arial" panose="020B0604020202020204" pitchFamily="34" charset="0"/>
                <a:ea typeface="SimSun" panose="02010600030101010101" pitchFamily="2" charset="-122"/>
              </a:rPr>
              <a:t>uch as </a:t>
            </a:r>
            <a:r>
              <a:rPr lang="en-MY" sz="1800" b="1" dirty="0">
                <a:effectLst/>
                <a:latin typeface="Arial" panose="020B0604020202020204" pitchFamily="34" charset="0"/>
                <a:ea typeface="SimSun" panose="02010600030101010101" pitchFamily="2" charset="-122"/>
              </a:rPr>
              <a:t>Sungai Lui, Sungai </a:t>
            </a:r>
            <a:r>
              <a:rPr lang="en-MY" sz="1800" b="1" dirty="0" err="1">
                <a:effectLst/>
                <a:latin typeface="Arial" panose="020B0604020202020204" pitchFamily="34" charset="0"/>
                <a:ea typeface="SimSun" panose="02010600030101010101" pitchFamily="2" charset="-122"/>
              </a:rPr>
              <a:t>Gahal</a:t>
            </a:r>
            <a:r>
              <a:rPr lang="en-MY" sz="1800" b="1" dirty="0">
                <a:effectLst/>
                <a:latin typeface="Arial" panose="020B0604020202020204" pitchFamily="34" charset="0"/>
                <a:ea typeface="SimSun" panose="02010600030101010101" pitchFamily="2" charset="-122"/>
              </a:rPr>
              <a:t> in upstream and Sungai </a:t>
            </a:r>
            <a:r>
              <a:rPr lang="en-MY" sz="1800" b="1" dirty="0" err="1">
                <a:effectLst/>
                <a:latin typeface="Arial" panose="020B0604020202020204" pitchFamily="34" charset="0"/>
                <a:ea typeface="SimSun" panose="02010600030101010101" pitchFamily="2" charset="-122"/>
              </a:rPr>
              <a:t>Sering</a:t>
            </a:r>
            <a:r>
              <a:rPr lang="en-MY" sz="1800" b="1" dirty="0">
                <a:effectLst/>
                <a:latin typeface="Arial" panose="020B0604020202020204" pitchFamily="34" charset="0"/>
                <a:ea typeface="SimSun" panose="02010600030101010101" pitchFamily="2" charset="-122"/>
              </a:rPr>
              <a:t>, Sungai Raya, and Sungai </a:t>
            </a:r>
            <a:r>
              <a:rPr lang="en-MY" sz="1800" b="1" dirty="0" err="1">
                <a:effectLst/>
                <a:latin typeface="Arial" panose="020B0604020202020204" pitchFamily="34" charset="0"/>
                <a:ea typeface="SimSun" panose="02010600030101010101" pitchFamily="2" charset="-122"/>
              </a:rPr>
              <a:t>Cheras</a:t>
            </a:r>
            <a:r>
              <a:rPr lang="en-MY" sz="1800" b="1" dirty="0">
                <a:effectLst/>
                <a:latin typeface="Arial" panose="020B0604020202020204" pitchFamily="34" charset="0"/>
                <a:ea typeface="SimSun" panose="02010600030101010101" pitchFamily="2" charset="-122"/>
              </a:rPr>
              <a:t> in downstream. </a:t>
            </a:r>
            <a:r>
              <a:rPr lang="en-US" b="1" dirty="0">
                <a:latin typeface="Arial" panose="020B0604020202020204" pitchFamily="34" charset="0"/>
                <a:cs typeface="Arial" panose="020B0604020202020204" pitchFamily="34" charset="0"/>
              </a:rPr>
              <a:t>In Kampung Batu 10 itself, there are also several main drain that enter Sungai Langat, which are drain at Jalan Puyuh and Jalan Pipit.</a:t>
            </a:r>
            <a:endParaRPr lang="en-US"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b="1" dirty="0">
                <a:latin typeface="Arial" panose="020B0604020202020204" pitchFamily="34" charset="0"/>
                <a:cs typeface="Arial" panose="020B0604020202020204" pitchFamily="34" charset="0"/>
              </a:rPr>
              <a:t>The rapid development in the upstream caused floods in several areas in Sungai Langat, Hulu Langat District such as Jalan Persekutuan Dusun Nanding, Kg. Sungai Gahal, Kg. Sungai Serai, Kg. Batu 10 and so on. The development and construction of highways </a:t>
            </a:r>
            <a:r>
              <a:rPr lang="en-MY" sz="1800" b="1" dirty="0">
                <a:effectLst/>
                <a:latin typeface="Arial" panose="020B0604020202020204" pitchFamily="34" charset="0"/>
                <a:ea typeface="SimSun" panose="02010600030101010101" pitchFamily="2" charset="-122"/>
              </a:rPr>
              <a:t>(Elevated </a:t>
            </a:r>
            <a:r>
              <a:rPr lang="en-MY" sz="1800" b="1" dirty="0" err="1">
                <a:effectLst/>
                <a:latin typeface="Arial" panose="020B0604020202020204" pitchFamily="34" charset="0"/>
                <a:ea typeface="SimSun" panose="02010600030101010101" pitchFamily="2" charset="-122"/>
              </a:rPr>
              <a:t>Klang</a:t>
            </a:r>
            <a:r>
              <a:rPr lang="en-MY" sz="1800" b="1" dirty="0">
                <a:effectLst/>
                <a:latin typeface="Arial" panose="020B0604020202020204" pitchFamily="34" charset="0"/>
                <a:ea typeface="SimSun" panose="02010600030101010101" pitchFamily="2" charset="-122"/>
              </a:rPr>
              <a:t> Valley Expressway – EKVE) and </a:t>
            </a:r>
            <a:r>
              <a:rPr lang="en-MY" sz="1800" b="1" dirty="0" err="1">
                <a:effectLst/>
                <a:latin typeface="Arial" panose="020B0604020202020204" pitchFamily="34" charset="0"/>
                <a:ea typeface="SimSun" panose="02010600030101010101" pitchFamily="2" charset="-122"/>
              </a:rPr>
              <a:t>Logi</a:t>
            </a:r>
            <a:r>
              <a:rPr lang="en-MY" sz="1800" b="1" dirty="0">
                <a:effectLst/>
                <a:latin typeface="Arial" panose="020B0604020202020204" pitchFamily="34" charset="0"/>
                <a:ea typeface="SimSun" panose="02010600030101010101" pitchFamily="2" charset="-122"/>
              </a:rPr>
              <a:t> </a:t>
            </a:r>
            <a:r>
              <a:rPr lang="en-MY" sz="1800" b="1" dirty="0" err="1">
                <a:effectLst/>
                <a:latin typeface="Arial" panose="020B0604020202020204" pitchFamily="34" charset="0"/>
                <a:ea typeface="SimSun" panose="02010600030101010101" pitchFamily="2" charset="-122"/>
              </a:rPr>
              <a:t>Rawatan</a:t>
            </a:r>
            <a:r>
              <a:rPr lang="en-MY" sz="1800" b="1" dirty="0">
                <a:effectLst/>
                <a:latin typeface="Arial" panose="020B0604020202020204" pitchFamily="34" charset="0"/>
                <a:ea typeface="SimSun" panose="02010600030101010101" pitchFamily="2" charset="-122"/>
              </a:rPr>
              <a:t> Air Langat Phase 2 </a:t>
            </a:r>
            <a:r>
              <a:rPr lang="en-US" b="1" dirty="0">
                <a:latin typeface="Arial" panose="020B0604020202020204" pitchFamily="34" charset="0"/>
                <a:cs typeface="Arial" panose="020B0604020202020204" pitchFamily="34" charset="0"/>
              </a:rPr>
              <a:t>in the upstream has also increased the flow of surface water and caused the risk of flooding with the frequency of floods in Kg Batu 10 approximately 5 times in a year. </a:t>
            </a:r>
            <a:endParaRPr lang="en-US" b="1" dirty="0">
              <a:latin typeface="Arial" panose="020B0604020202020204" pitchFamily="34" charset="0"/>
              <a:cs typeface="Arial" panose="020B0604020202020204" pitchFamily="34" charset="0"/>
            </a:endParaRPr>
          </a:p>
        </p:txBody>
      </p:sp>
      <p:pic>
        <p:nvPicPr>
          <p:cNvPr id="2" name="Content Placeholder -2147482621"/>
          <p:cNvPicPr>
            <a:picLocks noGrp="1" noChangeAspect="1"/>
          </p:cNvPicPr>
          <p:nvPr>
            <p:ph sz="half" idx="1"/>
          </p:nvPr>
        </p:nvPicPr>
        <p:blipFill>
          <a:blip r:embed="rId1"/>
          <a:stretch>
            <a:fillRect/>
          </a:stretch>
        </p:blipFill>
        <p:spPr>
          <a:xfrm>
            <a:off x="1187624" y="4798455"/>
            <a:ext cx="2794461" cy="2004300"/>
          </a:xfrm>
          <a:prstGeom prst="rect">
            <a:avLst/>
          </a:prstGeom>
          <a:noFill/>
          <a:ln w="9525">
            <a:noFill/>
          </a:ln>
        </p:spPr>
      </p:pic>
      <p:pic>
        <p:nvPicPr>
          <p:cNvPr id="4" name="Content Placeholder -2147482622"/>
          <p:cNvPicPr>
            <a:picLocks noGrp="1" noChangeAspect="1"/>
          </p:cNvPicPr>
          <p:nvPr>
            <p:ph sz="half" idx="2"/>
          </p:nvPr>
        </p:nvPicPr>
        <p:blipFill>
          <a:blip r:embed="rId2"/>
          <a:srcRect l="13234"/>
          <a:stretch>
            <a:fillRect/>
          </a:stretch>
        </p:blipFill>
        <p:spPr>
          <a:xfrm>
            <a:off x="4356100" y="4798455"/>
            <a:ext cx="2794461" cy="2004300"/>
          </a:xfrm>
          <a:prstGeom prst="rect">
            <a:avLst/>
          </a:prstGeom>
          <a:noFill/>
          <a:ln w="9525">
            <a:noFill/>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03648" y="557972"/>
            <a:ext cx="626469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bodyPr>
          <a:lstStyle/>
          <a:p>
            <a:pPr lvl="1" algn="ctr"/>
            <a:r>
              <a:rPr lang="en-US" sz="2400" b="1" dirty="0">
                <a:solidFill>
                  <a:srgbClr val="002060"/>
                </a:solidFill>
                <a:latin typeface="Times New Roman" panose="02020603050405020304" pitchFamily="18" charset="0"/>
                <a:cs typeface="Times New Roman" panose="02020603050405020304" pitchFamily="18" charset="0"/>
              </a:rPr>
              <a:t>OBJECTIVE </a:t>
            </a:r>
            <a:endParaRPr lang="en-US" sz="2400" b="1" spc="200" dirty="0">
              <a:ln w="29210">
                <a:solidFill>
                  <a:srgbClr val="9BBB59">
                    <a:tint val="10000"/>
                  </a:srgbClr>
                </a:solidFill>
              </a:ln>
              <a:solidFill>
                <a:prstClr val="black"/>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endParaRPr>
          </a:p>
        </p:txBody>
      </p:sp>
      <p:sp>
        <p:nvSpPr>
          <p:cNvPr id="2" name="Rectangle 1"/>
          <p:cNvSpPr/>
          <p:nvPr/>
        </p:nvSpPr>
        <p:spPr>
          <a:xfrm>
            <a:off x="611560" y="1484784"/>
            <a:ext cx="7920879" cy="1753235"/>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 </a:t>
            </a:r>
            <a:endParaRPr lang="en-MY" b="1"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US" b="1" dirty="0">
                <a:latin typeface="Arial" panose="020B0604020202020204" pitchFamily="34" charset="0"/>
                <a:cs typeface="Arial" panose="020B0604020202020204" pitchFamily="34" charset="0"/>
              </a:rPr>
              <a:t>The objective of this consultancy service is to prepare detailed design and tender table documents for the purpose of implementing storm water management and flood mitigation project in flood prone areas along Sungai Langat at Kampung Batu 10, Daerah Hulu Langat.</a:t>
            </a:r>
            <a:r>
              <a:rPr lang="en-US" dirty="0"/>
              <a:t> </a:t>
            </a:r>
            <a:endParaRPr lang="en-MY"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p:nvPr/>
        </p:nvSpPr>
        <p:spPr>
          <a:xfrm>
            <a:off x="1404283" y="332764"/>
            <a:ext cx="6264696" cy="460375"/>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rtlCol="0" anchor="b">
            <a:spAutoFit/>
          </a:bodyPr>
          <a:lstStyle>
            <a:lvl1pPr algn="r" defTabSz="914400" rtl="0" eaLnBrk="1" latinLnBrk="0" hangingPunct="1">
              <a:spcBef>
                <a:spcPct val="0"/>
              </a:spcBef>
              <a:buNone/>
              <a:defRPr sz="4400" kern="1200">
                <a:solidFill>
                  <a:schemeClr val="lt1"/>
                </a:solidFill>
                <a:effectLst>
                  <a:outerShdw blurRad="38100" dist="38100" dir="2700000" algn="tl">
                    <a:srgbClr val="000000">
                      <a:alpha val="43137"/>
                    </a:srgbClr>
                  </a:outerShdw>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marL="0" lvl="1" algn="ctr"/>
            <a:r>
              <a:rPr lang="en-US" sz="2400" b="1" dirty="0">
                <a:solidFill>
                  <a:srgbClr val="002060"/>
                </a:solidFill>
                <a:latin typeface="Times New Roman" panose="02020603050405020304" pitchFamily="18" charset="0"/>
                <a:cs typeface="Times New Roman" panose="02020603050405020304" pitchFamily="18" charset="0"/>
                <a:sym typeface="+mn-ea"/>
              </a:rPr>
              <a:t>PROJECT OBJECTIVE </a:t>
            </a:r>
            <a:endParaRPr lang="en-US" sz="2400" b="1" kern="0" spc="200" dirty="0">
              <a:ln w="29210">
                <a:solidFill>
                  <a:srgbClr val="9BBB59">
                    <a:tint val="10000"/>
                  </a:srgbClr>
                </a:solidFill>
              </a:ln>
              <a:solidFill>
                <a:prstClr val="black"/>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endParaRPr>
          </a:p>
        </p:txBody>
      </p:sp>
      <p:sp>
        <p:nvSpPr>
          <p:cNvPr id="3" name="Rectangle 2"/>
          <p:cNvSpPr/>
          <p:nvPr/>
        </p:nvSpPr>
        <p:spPr>
          <a:xfrm>
            <a:off x="198418" y="1268641"/>
            <a:ext cx="8748464" cy="5077460"/>
          </a:xfrm>
          <a:prstGeom prst="rect">
            <a:avLst/>
          </a:prstGeom>
        </p:spPr>
        <p:txBody>
          <a:bodyPr wrap="square">
            <a:spAutoFit/>
          </a:bodyPr>
          <a:lstStyle/>
          <a:p>
            <a:pPr marL="285750" indent="-285750" algn="just">
              <a:buFont typeface="Arial" panose="020B0604020202020204" pitchFamily="34" charset="0"/>
              <a:buChar char="•"/>
            </a:pPr>
            <a:r>
              <a:rPr lang="en-US" b="1" dirty="0">
                <a:latin typeface="Arial" panose="020B0604020202020204" pitchFamily="34" charset="0"/>
                <a:cs typeface="Arial" panose="020B0604020202020204" pitchFamily="34" charset="0"/>
              </a:rPr>
              <a:t>a) Based on the rapid development, exploration of the area and increasing population density, the drainage system in the area/ Basin of Sungai Langat at Kampung Batu 10 needs to be upgraded to further reduce the problem of frequent floods. The implementation of flood mitigation will reduce the risk of loss of residents, traders, entrepreneurs, farmers, ranchers and public property.</a:t>
            </a: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b)  Study of pond needs at Jalan </a:t>
            </a:r>
            <a:r>
              <a:rPr lang="en-US" b="1" dirty="0" err="1">
                <a:latin typeface="Arial" panose="020B0604020202020204" pitchFamily="34" charset="0"/>
                <a:cs typeface="Arial" panose="020B0604020202020204" pitchFamily="34" charset="0"/>
              </a:rPr>
              <a:t>Puyuh</a:t>
            </a:r>
            <a:r>
              <a:rPr lang="en-US" b="1" dirty="0">
                <a:latin typeface="Arial" panose="020B0604020202020204" pitchFamily="34" charset="0"/>
                <a:cs typeface="Arial" panose="020B0604020202020204" pitchFamily="34" charset="0"/>
              </a:rPr>
              <a:t> Kg Batu 10.</a:t>
            </a: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c) Study of river improvement works, slope stabilization/protection requirements and upgrading of bund </a:t>
            </a: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d) Upgrading/ build outlets structure/ crossing along Sungai Langat </a:t>
            </a: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e) Study of spillway/ </a:t>
            </a:r>
            <a:r>
              <a:rPr lang="en-US" b="1" dirty="0" err="1">
                <a:latin typeface="Arial" panose="020B0604020202020204" pitchFamily="34" charset="0"/>
                <a:cs typeface="Arial" panose="020B0604020202020204" pitchFamily="34" charset="0"/>
              </a:rPr>
              <a:t>flapgate</a:t>
            </a:r>
            <a:r>
              <a:rPr lang="en-US" b="1" dirty="0">
                <a:latin typeface="Arial" panose="020B0604020202020204" pitchFamily="34" charset="0"/>
                <a:cs typeface="Arial" panose="020B0604020202020204" pitchFamily="34" charset="0"/>
              </a:rPr>
              <a:t> needs/ requirements</a:t>
            </a: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f) Study of pump system/ pump house/ gate requirements</a:t>
            </a:r>
            <a:endParaRPr lang="en-US" b="1" dirty="0">
              <a:latin typeface="Arial" panose="020B0604020202020204" pitchFamily="34" charset="0"/>
              <a:cs typeface="Arial" panose="020B0604020202020204" pitchFamily="34" charset="0"/>
            </a:endParaRPr>
          </a:p>
          <a:p>
            <a:pPr marL="0" lvl="1"/>
            <a:endParaRPr lang="en-MY" b="1" dirty="0">
              <a:latin typeface="Arial" panose="020B0604020202020204" pitchFamily="34" charset="0"/>
              <a:cs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p:cNvSpPr txBox="1"/>
          <p:nvPr/>
        </p:nvSpPr>
        <p:spPr>
          <a:xfrm>
            <a:off x="1217998" y="2091303"/>
            <a:ext cx="6264696" cy="2676525"/>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91440" tIns="45720" rIns="91440" bIns="45720" rtlCol="0" anchor="b">
            <a:spAutoFit/>
          </a:bodyPr>
          <a:lstStyle>
            <a:lvl1pPr algn="r" defTabSz="914400" rtl="0" eaLnBrk="1" latinLnBrk="0" hangingPunct="1">
              <a:spcBef>
                <a:spcPct val="0"/>
              </a:spcBef>
              <a:buNone/>
              <a:defRPr sz="4400" kern="1200">
                <a:solidFill>
                  <a:schemeClr val="lt1"/>
                </a:solidFill>
                <a:effectLst>
                  <a:outerShdw blurRad="38100" dist="38100" dir="2700000" algn="tl">
                    <a:srgbClr val="000000">
                      <a:alpha val="43137"/>
                    </a:srgbClr>
                  </a:outerShdw>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marL="0" lvl="1" algn="ctr"/>
            <a:r>
              <a:rPr lang="en-US" sz="2400" b="1" kern="0" dirty="0">
                <a:solidFill>
                  <a:srgbClr val="002060"/>
                </a:solidFill>
                <a:latin typeface="Times New Roman" panose="02020603050405020304" pitchFamily="18" charset="0"/>
                <a:cs typeface="Times New Roman" panose="02020603050405020304" pitchFamily="18" charset="0"/>
              </a:rPr>
              <a:t>SEKIAN, TERIMA KASIH</a:t>
            </a:r>
            <a:endParaRPr lang="en-US" sz="2400" b="1" kern="0" dirty="0">
              <a:solidFill>
                <a:srgbClr val="002060"/>
              </a:solidFill>
              <a:latin typeface="Times New Roman" panose="02020603050405020304" pitchFamily="18" charset="0"/>
              <a:cs typeface="Times New Roman" panose="02020603050405020304" pitchFamily="18" charset="0"/>
            </a:endParaRPr>
          </a:p>
          <a:p>
            <a:pPr marL="0" lvl="1" algn="ctr"/>
            <a:endParaRPr lang="en-US" sz="2400" b="1" kern="0" dirty="0">
              <a:solidFill>
                <a:srgbClr val="002060"/>
              </a:solidFill>
              <a:latin typeface="Times New Roman" panose="02020603050405020304" pitchFamily="18" charset="0"/>
              <a:cs typeface="Times New Roman" panose="02020603050405020304" pitchFamily="18" charset="0"/>
            </a:endParaRPr>
          </a:p>
          <a:p>
            <a:pPr marL="0" lvl="1" algn="ctr"/>
            <a:r>
              <a:rPr lang="en-US" sz="2400" b="1" kern="0" dirty="0">
                <a:solidFill>
                  <a:srgbClr val="002060"/>
                </a:solidFill>
                <a:latin typeface="Times New Roman" panose="02020603050405020304" pitchFamily="18" charset="0"/>
                <a:cs typeface="Times New Roman" panose="02020603050405020304" pitchFamily="18" charset="0"/>
              </a:rPr>
              <a:t>BAHAGIAN PENGURUSAN BANJIR</a:t>
            </a:r>
            <a:endParaRPr lang="en-US" sz="2400" b="1" kern="0" dirty="0">
              <a:solidFill>
                <a:srgbClr val="002060"/>
              </a:solidFill>
              <a:latin typeface="Times New Roman" panose="02020603050405020304" pitchFamily="18" charset="0"/>
              <a:cs typeface="Times New Roman" panose="02020603050405020304" pitchFamily="18" charset="0"/>
            </a:endParaRPr>
          </a:p>
          <a:p>
            <a:pPr marL="0" lvl="1" algn="ctr"/>
            <a:r>
              <a:rPr lang="en-US" sz="2400" b="1" kern="0" dirty="0">
                <a:solidFill>
                  <a:srgbClr val="002060"/>
                </a:solidFill>
                <a:latin typeface="Times New Roman" panose="02020603050405020304" pitchFamily="18" charset="0"/>
                <a:cs typeface="Times New Roman" panose="02020603050405020304" pitchFamily="18" charset="0"/>
              </a:rPr>
              <a:t> JPS SELANGOR</a:t>
            </a:r>
            <a:endParaRPr lang="en-US" sz="2400" b="1" kern="0" dirty="0">
              <a:solidFill>
                <a:srgbClr val="002060"/>
              </a:solidFill>
              <a:latin typeface="Times New Roman" panose="02020603050405020304" pitchFamily="18" charset="0"/>
              <a:cs typeface="Times New Roman" panose="02020603050405020304" pitchFamily="18" charset="0"/>
            </a:endParaRPr>
          </a:p>
          <a:p>
            <a:pPr marL="0" lvl="1" algn="ctr"/>
            <a:endParaRPr lang="en-US" sz="2400" b="1" kern="0" dirty="0">
              <a:solidFill>
                <a:srgbClr val="002060"/>
              </a:solidFill>
              <a:latin typeface="Times New Roman" panose="02020603050405020304" pitchFamily="18" charset="0"/>
              <a:cs typeface="Times New Roman" panose="02020603050405020304" pitchFamily="18" charset="0"/>
            </a:endParaRPr>
          </a:p>
          <a:p>
            <a:pPr marL="0" lvl="1" algn="ctr"/>
            <a:endParaRPr lang="en-US" sz="2400" b="1" kern="0" spc="200" dirty="0">
              <a:ln w="29210">
                <a:solidFill>
                  <a:srgbClr val="9BBB59">
                    <a:tint val="10000"/>
                  </a:srgbClr>
                </a:solidFill>
              </a:ln>
              <a:solidFill>
                <a:srgbClr val="002060"/>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endParaRPr>
          </a:p>
          <a:p>
            <a:pPr marL="0" lvl="1" algn="ctr"/>
            <a:endParaRPr lang="en-US" sz="2400" b="1" kern="0" spc="200" dirty="0">
              <a:ln w="29210">
                <a:solidFill>
                  <a:srgbClr val="9BBB59">
                    <a:tint val="10000"/>
                  </a:srgbClr>
                </a:solidFill>
              </a:ln>
              <a:solidFill>
                <a:prstClr val="black"/>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endParaRPr>
          </a:p>
        </p:txBody>
      </p:sp>
      <p:sp>
        <p:nvSpPr>
          <p:cNvPr id="8" name="Rectangle 7"/>
          <p:cNvSpPr/>
          <p:nvPr/>
        </p:nvSpPr>
        <p:spPr>
          <a:xfrm>
            <a:off x="233343" y="764704"/>
            <a:ext cx="8748464" cy="1477328"/>
          </a:xfrm>
          <a:prstGeom prst="rect">
            <a:avLst/>
          </a:prstGeom>
        </p:spPr>
        <p:txBody>
          <a:bodyPr wrap="square">
            <a:spAutoFit/>
          </a:bodyPr>
          <a:lstStyle/>
          <a:p>
            <a:endParaRPr lang="en-MY" dirty="0"/>
          </a:p>
          <a:p>
            <a:pPr marL="0" lvl="1"/>
            <a:endParaRPr lang="en-MY" dirty="0"/>
          </a:p>
          <a:p>
            <a:endParaRPr lang="en-MY"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MY"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MY" b="1" dirty="0">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TM01859865[[fn=Kilter]]</Template>
  <TotalTime>0</TotalTime>
  <Words>2900</Words>
  <Application>WPS Presentation</Application>
  <PresentationFormat>On-screen Show (4:3)</PresentationFormat>
  <Paragraphs>75</Paragraphs>
  <Slides>7</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7</vt:i4>
      </vt:variant>
    </vt:vector>
  </HeadingPairs>
  <TitlesOfParts>
    <vt:vector size="20" baseType="lpstr">
      <vt:lpstr>Arial</vt:lpstr>
      <vt:lpstr>SimSun</vt:lpstr>
      <vt:lpstr>Wingdings</vt:lpstr>
      <vt:lpstr>Tw Cen MT</vt:lpstr>
      <vt:lpstr>Verdana</vt:lpstr>
      <vt:lpstr>Times New Roman</vt:lpstr>
      <vt:lpstr>Arial</vt:lpstr>
      <vt:lpstr>Times New Roman</vt:lpstr>
      <vt:lpstr>Rockwell</vt:lpstr>
      <vt:lpstr>Microsoft YaHei</vt:lpstr>
      <vt:lpstr>Arial Unicode MS</vt:lpstr>
      <vt:lpstr>Calibri</vt:lpstr>
      <vt:lpstr>Kilter</vt:lpstr>
      <vt:lpstr>PowerPoint 演示文稿</vt:lpstr>
      <vt:lpstr>PowerPoint 演示文稿</vt:lpstr>
      <vt:lpstr>PowerPoint 演示文稿</vt:lpstr>
      <vt:lpstr>PowerPoint 演示文稿</vt:lpstr>
      <vt:lpstr>OBJECTIVE </vt:lpstr>
      <vt:lpstr>PowerPoint 演示文稿</vt:lpstr>
      <vt:lpstr>PowerPoint 演示文稿</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Zafuan</dc:creator>
  <cp:lastModifiedBy>User</cp:lastModifiedBy>
  <cp:revision>514</cp:revision>
  <cp:lastPrinted>2020-02-03T11:18:00Z</cp:lastPrinted>
  <dcterms:created xsi:type="dcterms:W3CDTF">2012-08-10T00:54:00Z</dcterms:created>
  <dcterms:modified xsi:type="dcterms:W3CDTF">2021-10-23T10:46:30Z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836A3909C5D54BB9B15019E87D5DF378</vt:lpwstr>
  </property>
  <property fmtid="{D5CDD505-2E9C-101B-9397-08002B2CF9AE}" pid="3" name="KSOProductBuildVer">
    <vt:lpwstr>1033-11.2.0.10323</vt:lpwstr>
  </property>
</Properties>
</file>